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12"/>
  </p:notesMasterIdLst>
  <p:handoutMasterIdLst>
    <p:handoutMasterId r:id="rId113"/>
  </p:handoutMasterIdLst>
  <p:sldIdLst>
    <p:sldId id="1023" r:id="rId16"/>
    <p:sldId id="1022" r:id="rId17"/>
    <p:sldId id="872" r:id="rId18"/>
    <p:sldId id="1059" r:id="rId19"/>
    <p:sldId id="1060" r:id="rId20"/>
    <p:sldId id="1061" r:id="rId21"/>
    <p:sldId id="1062" r:id="rId22"/>
    <p:sldId id="1063" r:id="rId23"/>
    <p:sldId id="1066" r:id="rId24"/>
    <p:sldId id="1067" r:id="rId25"/>
    <p:sldId id="1068" r:id="rId26"/>
    <p:sldId id="1069" r:id="rId27"/>
    <p:sldId id="1040" r:id="rId28"/>
    <p:sldId id="1052" r:id="rId29"/>
    <p:sldId id="1055" r:id="rId30"/>
    <p:sldId id="1057" r:id="rId31"/>
    <p:sldId id="1053" r:id="rId32"/>
    <p:sldId id="1056" r:id="rId33"/>
    <p:sldId id="1054" r:id="rId34"/>
    <p:sldId id="1071" r:id="rId35"/>
    <p:sldId id="1070" r:id="rId36"/>
    <p:sldId id="1072" r:id="rId37"/>
    <p:sldId id="1073" r:id="rId38"/>
    <p:sldId id="1074" r:id="rId39"/>
    <p:sldId id="1075" r:id="rId40"/>
    <p:sldId id="1076" r:id="rId41"/>
    <p:sldId id="1077" r:id="rId42"/>
    <p:sldId id="1078" r:id="rId43"/>
    <p:sldId id="1079" r:id="rId44"/>
    <p:sldId id="1080" r:id="rId45"/>
    <p:sldId id="1033" r:id="rId46"/>
    <p:sldId id="1026" r:id="rId47"/>
    <p:sldId id="1043" r:id="rId48"/>
    <p:sldId id="865" r:id="rId49"/>
    <p:sldId id="870" r:id="rId50"/>
    <p:sldId id="1005" r:id="rId51"/>
    <p:sldId id="928" r:id="rId52"/>
    <p:sldId id="938" r:id="rId53"/>
    <p:sldId id="869" r:id="rId54"/>
    <p:sldId id="1081" r:id="rId55"/>
    <p:sldId id="1090" r:id="rId56"/>
    <p:sldId id="1091" r:id="rId57"/>
    <p:sldId id="1093" r:id="rId58"/>
    <p:sldId id="1094" r:id="rId59"/>
    <p:sldId id="1095" r:id="rId60"/>
    <p:sldId id="1096" r:id="rId61"/>
    <p:sldId id="1082" r:id="rId62"/>
    <p:sldId id="1085" r:id="rId63"/>
    <p:sldId id="1083" r:id="rId64"/>
    <p:sldId id="1086" r:id="rId65"/>
    <p:sldId id="1088" r:id="rId66"/>
    <p:sldId id="922" r:id="rId67"/>
    <p:sldId id="943" r:id="rId68"/>
    <p:sldId id="944" r:id="rId69"/>
    <p:sldId id="945" r:id="rId70"/>
    <p:sldId id="1042" r:id="rId71"/>
    <p:sldId id="948" r:id="rId72"/>
    <p:sldId id="949" r:id="rId73"/>
    <p:sldId id="950" r:id="rId74"/>
    <p:sldId id="951" r:id="rId75"/>
    <p:sldId id="1046" r:id="rId76"/>
    <p:sldId id="952" r:id="rId77"/>
    <p:sldId id="953" r:id="rId78"/>
    <p:sldId id="956" r:id="rId79"/>
    <p:sldId id="957" r:id="rId80"/>
    <p:sldId id="958" r:id="rId81"/>
    <p:sldId id="924" r:id="rId82"/>
    <p:sldId id="975" r:id="rId83"/>
    <p:sldId id="980" r:id="rId84"/>
    <p:sldId id="977" r:id="rId85"/>
    <p:sldId id="978" r:id="rId86"/>
    <p:sldId id="1044" r:id="rId87"/>
    <p:sldId id="988" r:id="rId88"/>
    <p:sldId id="995" r:id="rId89"/>
    <p:sldId id="987" r:id="rId90"/>
    <p:sldId id="989" r:id="rId91"/>
    <p:sldId id="990" r:id="rId92"/>
    <p:sldId id="959" r:id="rId93"/>
    <p:sldId id="961" r:id="rId94"/>
    <p:sldId id="962" r:id="rId95"/>
    <p:sldId id="963" r:id="rId96"/>
    <p:sldId id="1045" r:id="rId97"/>
    <p:sldId id="971" r:id="rId98"/>
    <p:sldId id="972" r:id="rId99"/>
    <p:sldId id="973" r:id="rId100"/>
    <p:sldId id="920" r:id="rId101"/>
    <p:sldId id="1014" r:id="rId102"/>
    <p:sldId id="1018" r:id="rId103"/>
    <p:sldId id="1015" r:id="rId104"/>
    <p:sldId id="1016" r:id="rId105"/>
    <p:sldId id="1017" r:id="rId106"/>
    <p:sldId id="1019" r:id="rId107"/>
    <p:sldId id="1048" r:id="rId108"/>
    <p:sldId id="1047" r:id="rId109"/>
    <p:sldId id="994" r:id="rId110"/>
    <p:sldId id="996" r:id="rId111"/>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59"/>
            <p14:sldId id="1060"/>
            <p14:sldId id="1061"/>
            <p14:sldId id="1062"/>
            <p14:sldId id="1063"/>
            <p14:sldId id="1066"/>
            <p14:sldId id="1067"/>
            <p14:sldId id="1068"/>
            <p14:sldId id="1069"/>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Lst>
        </p14:section>
        <p14:section name="StartTuto" id="{7FC2FF05-BD35-F84B-9842-56C5E3C87E4D}">
          <p14:sldIdLst>
            <p14:sldId id="1043"/>
            <p14:sldId id="865"/>
            <p14:sldId id="870"/>
            <p14:sldId id="1005"/>
            <p14:sldId id="928"/>
            <p14:sldId id="938"/>
            <p14:sldId id="869"/>
          </p14:sldIdLst>
        </p14:section>
        <p14:section name="Part1" id="{0A54F26C-CAB6-494C-97CF-7A670FBC1BC8}">
          <p14:sldIdLst>
            <p14:sldId id="1081"/>
            <p14:sldId id="1090"/>
            <p14:sldId id="1091"/>
            <p14:sldId id="1093"/>
            <p14:sldId id="1094"/>
            <p14:sldId id="1095"/>
            <p14:sldId id="1096"/>
          </p14:sldIdLst>
        </p14:section>
        <p14:section name="Part2" id="{F8D200AE-D756-6B4F-9145-80E54E5C645E}">
          <p14:sldIdLst>
            <p14:sldId id="1082"/>
            <p14:sldId id="1085"/>
          </p14:sldIdLst>
        </p14:section>
        <p14:section name="Conclusion" id="{D37576B1-619D-C341-BBE7-C349F0F4C2D0}">
          <p14:sldIdLst>
            <p14:sldId id="1083"/>
            <p14:sldId id="1086"/>
            <p14:sldId id="1088"/>
          </p14:sldIdLst>
        </p14:section>
        <p14:section name="BACKUP" id="{C5FA9747-CBEF-3144-9779-4FF1C1A4D422}">
          <p14:sldIdLst/>
        </p14:section>
        <p14:section name="Part 1: Model Execution" id="{AAC22D50-D300-3547-A505-20652D013F3C}">
          <p14:sldIdLst>
            <p14:sldId id="922"/>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5" autoAdjust="0"/>
    <p:restoredTop sz="91304" autoAdjust="0"/>
  </p:normalViewPr>
  <p:slideViewPr>
    <p:cSldViewPr snapToObjects="1" showGuides="1">
      <p:cViewPr>
        <p:scale>
          <a:sx n="129" d="100"/>
          <a:sy n="129" d="100"/>
        </p:scale>
        <p:origin x="816" y="43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slide" Target="slides/slide9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slide" Target="slides/slide95.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slide" Target="slides/slide96.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commentAuthors" Target="commentAuthors.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09F95506-E1E1-124C-B7B8-160C4A78365A}" type="presOf" srcId="{B24EBBB9-ADE7-1C4A-9775-E989D41113A5}" destId="{755E187B-CD4E-9A4C-BC66-AE1A5981608C}" srcOrd="0" destOrd="0" presId="urn:microsoft.com/office/officeart/2009/3/layout/CircleRelationship"/>
    <dgm:cxn modelId="{61BCB39A-FDF6-FB47-8025-48AE267E24C0}" type="presOf" srcId="{D8EBB446-E7B8-5F40-B8CE-22584519F4D6}" destId="{EBCDF5C2-1460-8245-BB43-161B7E066277}"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17/09/2017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17/09/2017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66</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69</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93</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18</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21</a:t>
            </a:fld>
            <a:endParaRPr lang="fr-FR"/>
          </a:p>
        </p:txBody>
      </p:sp>
    </p:spTree>
    <p:extLst>
      <p:ext uri="{BB962C8B-B14F-4D97-AF65-F5344CB8AC3E}">
        <p14:creationId xmlns:p14="http://schemas.microsoft.com/office/powerpoint/2010/main" val="105310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25</a:t>
            </a:fld>
            <a:endParaRPr lang="fr-FR"/>
          </a:p>
        </p:txBody>
      </p:sp>
    </p:spTree>
    <p:extLst>
      <p:ext uri="{BB962C8B-B14F-4D97-AF65-F5344CB8AC3E}">
        <p14:creationId xmlns:p14="http://schemas.microsoft.com/office/powerpoint/2010/main" val="194271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9/17/17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0.jp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1.emf"/></Relationships>
</file>

<file path=ppt/slides/_rels/slide25.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7.gif"/></Relationships>
</file>

<file path=ppt/slides/_rels/slide29.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0.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4.png"/></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5.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6.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97.png"/><Relationship Id="rId1" Type="http://schemas.openxmlformats.org/officeDocument/2006/relationships/slideLayout" Target="../slideLayouts/slideLayout43.xml"/><Relationship Id="rId2" Type="http://schemas.openxmlformats.org/officeDocument/2006/relationships/image" Target="../media/image2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4.png"/><Relationship Id="rId10"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4" Type="http://schemas.openxmlformats.org/officeDocument/2006/relationships/hyperlink" Target="mailto:benoit.combemale@irit.fr" TargetMode="External"/><Relationship Id="rId5" Type="http://schemas.openxmlformats.org/officeDocument/2006/relationships/image" Target="../media/image100.tiff"/><Relationship Id="rId6" Type="http://schemas.openxmlformats.org/officeDocument/2006/relationships/image" Target="../media/image101.tiff"/><Relationship Id="rId1" Type="http://schemas.openxmlformats.org/officeDocument/2006/relationships/slideLayout" Target="../slideLayouts/slideLayout56.xml"/><Relationship Id="rId2" Type="http://schemas.openxmlformats.org/officeDocument/2006/relationships/image" Target="../media/image9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6.png"/></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7.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image" Target="../media/image57.png"/><Relationship Id="rId5" Type="http://schemas.openxmlformats.org/officeDocument/2006/relationships/oleObject" Target="../embeddings/oleObject1.bin"/><Relationship Id="rId6" Type="http://schemas.openxmlformats.org/officeDocument/2006/relationships/image" Target="../media/image56.emf"/><Relationship Id="rId7" Type="http://schemas.openxmlformats.org/officeDocument/2006/relationships/image" Target="../media/image58.emf"/><Relationship Id="rId8" Type="http://schemas.openxmlformats.org/officeDocument/2006/relationships/image" Target="../media/image59.jpeg"/><Relationship Id="rId9" Type="http://schemas.openxmlformats.org/officeDocument/2006/relationships/image" Target="../media/image60.emf"/><Relationship Id="rId10" Type="http://schemas.openxmlformats.org/officeDocument/2006/relationships/image" Target="../media/image6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1.png"/><Relationship Id="rId3" Type="http://schemas.openxmlformats.org/officeDocument/2006/relationships/image" Target="../media/image1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6.png"/><Relationship Id="rId3" Type="http://schemas.openxmlformats.org/officeDocument/2006/relationships/image" Target="../media/image11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2.jpeg"/></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43.xml"/><Relationship Id="rId2" Type="http://schemas.openxmlformats.org/officeDocument/2006/relationships/image" Target="../media/image11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88.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5.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6.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7.jpg"/></Relationships>
</file>

<file path=ppt/slides/_rels/slide93.xml.rels><?xml version="1.0" encoding="UTF-8" standalone="yes"?>
<Relationships xmlns="http://schemas.openxmlformats.org/package/2006/relationships"><Relationship Id="rId3" Type="http://schemas.openxmlformats.org/officeDocument/2006/relationships/image" Target="../media/image128.tiff"/><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27.jpg"/><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0.jpeg"/><Relationship Id="rId3" Type="http://schemas.openxmlformats.org/officeDocument/2006/relationships/image" Target="../media/image9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10</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16</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19</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20</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30</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32</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35</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39</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4</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0" indent="0"/>
            <a:r>
              <a:rPr lang="en-US" sz="1800" b="1" dirty="0" smtClean="0"/>
              <a:t>2.1. Overview the language example provided for the tutorial</a:t>
            </a:r>
          </a:p>
          <a:p>
            <a:pPr marL="0" indent="0"/>
            <a:r>
              <a:rPr lang="en-US" sz="1800" b="1" dirty="0" smtClean="0"/>
              <a:t>2.2. Playing with the modeling workbench</a:t>
            </a:r>
          </a:p>
          <a:p>
            <a:pPr marL="0" indent="0"/>
            <a:r>
              <a:rPr lang="en-US" sz="1800" b="1" dirty="0" smtClean="0"/>
              <a:t>2.3. Complementing the execution semantics</a:t>
            </a:r>
          </a:p>
          <a:p>
            <a:pPr marL="0" indent="0"/>
            <a:r>
              <a:rPr lang="en-US" sz="1800" b="1" dirty="0" smtClean="0"/>
              <a:t>2.4. Deploying the modeling workbench and playing with the example model</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022245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42</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Clone the </a:t>
            </a:r>
            <a:r>
              <a:rPr lang="en-US" sz="1800" b="1" dirty="0" err="1" smtClean="0"/>
              <a:t>Github</a:t>
            </a:r>
            <a:r>
              <a:rPr lang="en-US" sz="1800" b="1" dirty="0" smtClean="0"/>
              <a:t> repo of the tutorial</a:t>
            </a:r>
          </a:p>
          <a:p>
            <a:pPr marL="342900" indent="-342900">
              <a:buFont typeface="+mj-lt"/>
              <a:buAutoNum type="arabicPeriod"/>
            </a:pPr>
            <a:r>
              <a:rPr lang="en-US" sz="1800" b="1" dirty="0" smtClean="0"/>
              <a:t>Start the GEMOC Studio on a fresh workspace</a:t>
            </a:r>
          </a:p>
          <a:p>
            <a:pPr marL="342900" indent="-342900">
              <a:buFont typeface="+mj-lt"/>
              <a:buAutoNum type="arabicPeriod"/>
            </a:pPr>
            <a:r>
              <a:rPr lang="en-US" sz="1800" b="1" dirty="0" smtClean="0"/>
              <a:t>Import in your workspace the projects from /code/</a:t>
            </a:r>
            <a:r>
              <a:rPr lang="en-US" sz="1800" b="1" dirty="0" err="1" smtClean="0"/>
              <a:t>languagewb</a:t>
            </a:r>
            <a:r>
              <a:rPr lang="en-US" sz="1800" b="1" dirty="0" smtClean="0"/>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64" y="2709089"/>
            <a:ext cx="6490182" cy="3456384"/>
          </a:xfrm>
          <a:prstGeom prst="rect">
            <a:avLst/>
          </a:prstGeom>
        </p:spPr>
      </p:pic>
    </p:spTree>
    <p:extLst>
      <p:ext uri="{BB962C8B-B14F-4D97-AF65-F5344CB8AC3E}">
        <p14:creationId xmlns:p14="http://schemas.microsoft.com/office/powerpoint/2010/main" val="10991438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a:t>2.1. Overview the language example provided for the tutorial</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43</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startAt="4"/>
            </a:pPr>
            <a:r>
              <a:rPr lang="en-US" sz="1800" b="1" dirty="0"/>
              <a:t>Generate the structural </a:t>
            </a:r>
            <a:r>
              <a:rPr lang="en-US" sz="1800" b="1" dirty="0" smtClean="0"/>
              <a:t>interface of your </a:t>
            </a:r>
            <a:r>
              <a:rPr lang="en-US" sz="1800" b="1" dirty="0"/>
              <a:t>language </a:t>
            </a:r>
            <a:endParaRPr lang="en-US" sz="1800" b="1" dirty="0" smtClean="0"/>
          </a:p>
          <a:p>
            <a:pPr marL="1076212" lvl="2" indent="-342900">
              <a:buFont typeface="Arial" charset="0"/>
              <a:buChar char="•"/>
            </a:pPr>
            <a:r>
              <a:rPr lang="en-US" sz="1600" b="1" dirty="0" err="1" smtClean="0"/>
              <a:t>Melange</a:t>
            </a:r>
            <a:r>
              <a:rPr lang="en-US" sz="1600" b="1" dirty="0" smtClean="0"/>
              <a:t> file -&gt; </a:t>
            </a:r>
            <a:r>
              <a:rPr lang="en-US" sz="1600" b="1" dirty="0" err="1" smtClean="0"/>
              <a:t>Melange</a:t>
            </a:r>
            <a:r>
              <a:rPr lang="en-US" sz="1600" b="1" dirty="0" smtClean="0"/>
              <a:t> -&gt; Generate All</a:t>
            </a:r>
          </a:p>
          <a:p>
            <a:pPr marL="342900" indent="-342900">
              <a:buFont typeface="+mj-lt"/>
              <a:buAutoNum type="arabicPeriod" startAt="4"/>
            </a:pPr>
            <a:r>
              <a:rPr lang="en-US" sz="1800" b="1" dirty="0" smtClean="0"/>
              <a:t>Generate </a:t>
            </a:r>
            <a:r>
              <a:rPr lang="en-US" sz="1800" b="1" dirty="0"/>
              <a:t>the domain-specific trace </a:t>
            </a:r>
            <a:r>
              <a:rPr lang="en-US" sz="1800" b="1" dirty="0" smtClean="0"/>
              <a:t>backend</a:t>
            </a:r>
          </a:p>
          <a:p>
            <a:pPr marL="1076212" lvl="2" indent="-342900">
              <a:buFont typeface="Arial" charset="0"/>
              <a:buChar char="•"/>
            </a:pPr>
            <a:r>
              <a:rPr lang="en-US" sz="1600" b="1" dirty="0" err="1"/>
              <a:t>Melange</a:t>
            </a:r>
            <a:r>
              <a:rPr lang="en-US" sz="1600" b="1" dirty="0"/>
              <a:t> file -&gt; GEMOC Language -&gt; Generate Multidimensional Trace </a:t>
            </a:r>
            <a:r>
              <a:rPr lang="en-US" sz="1600" b="1" dirty="0" err="1"/>
              <a:t>Addon</a:t>
            </a:r>
            <a:r>
              <a:rPr lang="en-US" sz="1600" b="1" dirty="0"/>
              <a:t> project for language</a:t>
            </a:r>
            <a:endParaRPr lang="en-US" sz="1600" b="1" dirty="0" smtClean="0"/>
          </a:p>
          <a:p>
            <a:pPr marL="342900" indent="-342900">
              <a:buFont typeface="+mj-lt"/>
              <a:buAutoNum type="arabicPeriod" startAt="4"/>
            </a:pPr>
            <a:r>
              <a:rPr lang="en-US" sz="1800" b="1" dirty="0" smtClean="0"/>
              <a:t>Generate the EMF edition layer</a:t>
            </a:r>
          </a:p>
          <a:p>
            <a:pPr marL="1076212" lvl="2" indent="-342900">
              <a:buFont typeface="Arial" charset="0"/>
              <a:buChar char="•"/>
            </a:pPr>
            <a:r>
              <a:rPr lang="en-US" sz="1600" b="1" dirty="0" smtClean="0"/>
              <a:t>Open org.gemoc.models17.fsm.xfsm/model/</a:t>
            </a:r>
            <a:r>
              <a:rPr lang="en-US" sz="1600" b="1" dirty="0" err="1" smtClean="0"/>
              <a:t>Model.genmodel</a:t>
            </a:r>
            <a:endParaRPr lang="en-US" sz="1600" b="1" dirty="0" smtClean="0"/>
          </a:p>
          <a:p>
            <a:pPr marL="1076212" lvl="2" indent="-342900">
              <a:buFont typeface="Arial" charset="0"/>
              <a:buChar char="•"/>
            </a:pPr>
            <a:r>
              <a:rPr lang="en-US" sz="1600" b="1" dirty="0" smtClean="0"/>
              <a:t>Right </a:t>
            </a:r>
            <a:r>
              <a:rPr lang="en-US" sz="1600" b="1" dirty="0" err="1"/>
              <a:t>clic</a:t>
            </a:r>
            <a:r>
              <a:rPr lang="en-US" sz="1600" b="1" dirty="0"/>
              <a:t> on the root -&gt; Generate All</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38885"/>
          <a:stretch/>
        </p:blipFill>
        <p:spPr>
          <a:xfrm>
            <a:off x="3131840" y="4314043"/>
            <a:ext cx="2643807" cy="19952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70967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2.2. </a:t>
            </a:r>
            <a:r>
              <a:rPr lang="en-US" sz="2000" dirty="0"/>
              <a:t>Playing with the modeling workbench</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44</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Launch </a:t>
            </a:r>
            <a:r>
              <a:rPr lang="en-US" sz="1800" b="1" dirty="0" smtClean="0"/>
              <a:t>a new Eclipse instance </a:t>
            </a:r>
            <a:r>
              <a:rPr lang="en-US" sz="1400" b="1" dirty="0" smtClean="0"/>
              <a:t>(use the launch </a:t>
            </a:r>
            <a:r>
              <a:rPr lang="en-US" sz="1400" b="1" dirty="0" err="1" smtClean="0"/>
              <a:t>config</a:t>
            </a:r>
            <a:r>
              <a:rPr lang="en-US" sz="1400" b="1" dirty="0"/>
              <a:t> </a:t>
            </a:r>
            <a:r>
              <a:rPr lang="en-US" sz="1400" b="1" i="1" dirty="0" err="1" smtClean="0"/>
              <a:t>modelsTutorialModelingWB</a:t>
            </a:r>
            <a:r>
              <a:rPr lang="en-US" sz="1400" b="1" dirty="0" smtClean="0"/>
              <a:t>)</a:t>
            </a:r>
          </a:p>
          <a:p>
            <a:pPr marL="342900" indent="-342900">
              <a:buFont typeface="+mj-lt"/>
              <a:buAutoNum type="arabicPeriod"/>
            </a:pPr>
            <a:r>
              <a:rPr lang="en-US" sz="1800" b="1" dirty="0" smtClean="0"/>
              <a:t>Import the model </a:t>
            </a:r>
            <a:r>
              <a:rPr lang="en-US" sz="1800" b="1" dirty="0"/>
              <a:t>example </a:t>
            </a:r>
            <a:r>
              <a:rPr lang="en-US" sz="1400" b="1" dirty="0"/>
              <a:t>(project code/</a:t>
            </a:r>
            <a:r>
              <a:rPr lang="en-US" sz="1400" b="1" dirty="0" err="1"/>
              <a:t>modelingwb</a:t>
            </a:r>
            <a:r>
              <a:rPr lang="en-US" sz="1400" b="1" dirty="0"/>
              <a:t>/ </a:t>
            </a:r>
            <a:r>
              <a:rPr lang="en-US" sz="1400" b="1" dirty="0" smtClean="0"/>
              <a:t>org.gemoc.models17.example)</a:t>
            </a:r>
          </a:p>
          <a:p>
            <a:pPr marL="342900" indent="-342900">
              <a:buFont typeface="+mj-lt"/>
              <a:buAutoNum type="arabicPeriod"/>
            </a:pPr>
            <a:r>
              <a:rPr lang="en-US" sz="1800" b="1" dirty="0" smtClean="0"/>
              <a:t>Open the </a:t>
            </a:r>
            <a:r>
              <a:rPr lang="en-US" sz="1800" b="1" dirty="0" err="1" smtClean="0"/>
              <a:t>testModels.aird</a:t>
            </a:r>
            <a:r>
              <a:rPr lang="en-US" sz="1800" b="1" dirty="0" smtClean="0"/>
              <a:t>, and then the diagram </a:t>
            </a:r>
            <a:r>
              <a:rPr lang="en-US" sz="1400" b="1" dirty="0" smtClean="0"/>
              <a:t>(</a:t>
            </a:r>
            <a:r>
              <a:rPr lang="en-US" sz="1400" b="1" dirty="0" err="1" smtClean="0"/>
              <a:t>systemDiagram</a:t>
            </a:r>
            <a:r>
              <a:rPr lang="en-US" sz="1400" b="1" dirty="0" smtClean="0"/>
              <a:t>)</a:t>
            </a:r>
          </a:p>
          <a:p>
            <a:pPr marL="342900" indent="-342900">
              <a:buFont typeface="+mj-lt"/>
              <a:buAutoNum type="arabicPeriod"/>
            </a:pPr>
            <a:r>
              <a:rPr lang="en-US" sz="1800" b="1" dirty="0" smtClean="0"/>
              <a:t>Start the launch configuration in debug mode</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968" y="3124454"/>
            <a:ext cx="5220072" cy="3184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6531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2.3. </a:t>
            </a:r>
            <a:r>
              <a:rPr lang="en-US" sz="2000" dirty="0"/>
              <a:t>Complementing the execution semantics</a:t>
            </a:r>
            <a:endParaRPr lang="en-US" sz="2000"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45</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42900" indent="-342900">
              <a:buFont typeface="+mj-lt"/>
              <a:buAutoNum type="arabicPeriod"/>
            </a:pPr>
            <a:r>
              <a:rPr lang="en-US" sz="1800" b="1" dirty="0" smtClean="0"/>
              <a:t>TODO</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568079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sz="2000" dirty="0" smtClean="0"/>
              <a:t>2.4. </a:t>
            </a:r>
            <a:r>
              <a:rPr lang="en-US" sz="1800" dirty="0"/>
              <a:t>Deploying the modeling workbench and playing with the example model</a:t>
            </a:r>
            <a:endParaRPr lang="en-US" sz="1800"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46</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285750" indent="-285750">
              <a:buFont typeface="Arial" charset="0"/>
              <a:buChar char="•"/>
            </a:pPr>
            <a:r>
              <a:rPr lang="en-US" sz="1800" b="1" dirty="0" smtClean="0"/>
              <a:t>Do 2.1 &gt; step 4 (each time you modify the semantics)</a:t>
            </a:r>
          </a:p>
          <a:p>
            <a:pPr marL="285750" indent="-285750">
              <a:buFont typeface="Arial" charset="0"/>
              <a:buChar char="•"/>
            </a:pPr>
            <a:r>
              <a:rPr lang="en-US" sz="1800" b="1" dirty="0" smtClean="0"/>
              <a:t>Do 2.2</a:t>
            </a:r>
          </a:p>
          <a:p>
            <a:pPr marL="285750" indent="-285750">
              <a:buFont typeface="Arial" charset="0"/>
              <a:buChar char="•"/>
            </a:pPr>
            <a:r>
              <a:rPr lang="en-US" sz="1800" b="1" dirty="0" smtClean="0"/>
              <a:t>See the diff </a:t>
            </a:r>
            <a:r>
              <a:rPr lang="en-US" sz="1800" b="1" dirty="0" smtClean="0">
                <a:sym typeface="Wingdings"/>
              </a:rPr>
              <a:t></a:t>
            </a:r>
            <a:endParaRPr lang="en-US"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389746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47</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48</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49</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50</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BCOOL</a:t>
            </a: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366662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52</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53</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54</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55</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5"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56</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58</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59</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60</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61</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63</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64</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65</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66</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67</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68</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interpreter</a:t>
            </a:r>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69</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the </a:t>
            </a:r>
            <a:r>
              <a:rPr lang="en-US" dirty="0" err="1" smtClean="0"/>
              <a:t>Ecore</a:t>
            </a:r>
            <a:r>
              <a:rPr lang="en-US" dirty="0" smtClean="0"/>
              <a:t> </a:t>
            </a:r>
            <a:r>
              <a:rPr lang="en-US" dirty="0" err="1" smtClean="0"/>
              <a:t>metamodel</a:t>
            </a:r>
            <a:r>
              <a:rPr lang="en-US" dirty="0" smtClean="0"/>
              <a:t> enables adding behavior to 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118"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70</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assembly: compose static metamodel (Ecore) with dynamic aspects (Kermeta) to generate a language 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71</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72</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73</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74</a:t>
            </a:fld>
            <a:endParaRPr lang="fr-F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217698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75</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498054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76</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441181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77</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2979802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78</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79</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80</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81</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82</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83</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84</a:t>
            </a:fld>
            <a:endParaRPr lang="en-US"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1164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85</a:t>
            </a:fld>
            <a:endParaRPr lang="en-US" dirty="0"/>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41776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86</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87</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88</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89</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9</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90</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91</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92</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93</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94</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95</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96</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4529</TotalTime>
  <Words>3590</Words>
  <Application>Microsoft Macintosh PowerPoint</Application>
  <PresentationFormat>Présentation à l'écran (4:3)</PresentationFormat>
  <Paragraphs>767</Paragraphs>
  <Slides>96</Slides>
  <Notes>13</Notes>
  <HiddenSlides>0</HiddenSlides>
  <MMClips>0</MMClips>
  <ScaleCrop>false</ScaleCrop>
  <HeadingPairs>
    <vt:vector size="8" baseType="variant">
      <vt:variant>
        <vt:lpstr>Polices utilisées</vt:lpstr>
      </vt:variant>
      <vt:variant>
        <vt:i4>22</vt:i4>
      </vt:variant>
      <vt:variant>
        <vt:lpstr>Thème</vt:lpstr>
      </vt:variant>
      <vt:variant>
        <vt:i4>15</vt:i4>
      </vt:variant>
      <vt:variant>
        <vt:lpstr>Serveurs OLE incorporés</vt:lpstr>
      </vt:variant>
      <vt:variant>
        <vt:i4>1</vt:i4>
      </vt:variant>
      <vt:variant>
        <vt:lpstr>Titres des diapositives</vt:lpstr>
      </vt:variant>
      <vt:variant>
        <vt:i4>96</vt:i4>
      </vt:variant>
    </vt:vector>
  </HeadingPairs>
  <TitlesOfParts>
    <vt:vector size="134" baseType="lpstr">
      <vt:lpstr>Abadi MT Condensed Extra Bold</vt:lpstr>
      <vt:lpstr>Arial Black</vt:lpstr>
      <vt:lpstr>Arial Hebrew</vt:lpstr>
      <vt:lpstr>Arial Rounded MT Bold</vt:lpstr>
      <vt:lpstr>Avenir Roman</vt:lpstr>
      <vt:lpstr>Calibri</vt:lpstr>
      <vt:lpstr>Comic Sans MS</vt:lpstr>
      <vt:lpstr>Courier New</vt:lpstr>
      <vt:lpstr>DejaVu Sans</vt:lpstr>
      <vt:lpstr>DIN Alternate</vt:lpstr>
      <vt:lpstr>DIN Condensed</vt:lpstr>
      <vt:lpstr>Garamond</vt:lpstr>
      <vt:lpstr>Helvetica Neue</vt:lpstr>
      <vt:lpstr>Helvetica Neue Light</vt:lpstr>
      <vt:lpstr>Lohit Hindi</vt:lpstr>
      <vt:lpstr>Lucida Grande</vt:lpstr>
      <vt:lpstr>ＭＳ Ｐゴシック</vt:lpstr>
      <vt:lpstr>Times New Roman</vt:lpstr>
      <vt:lpstr>Wingdings</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Complex Software-Intensive Systems</vt:lpstr>
      <vt:lpstr>Présentation PowerPoint</vt:lpstr>
      <vt:lpstr>Présentation PowerPoint</vt:lpstr>
      <vt:lpstr>Model-Driven Engineering (MDE)</vt:lpstr>
      <vt:lpstr>Domain-Specific Languages (DSLs)</vt:lpstr>
      <vt:lpstr>Language-Oriented Programming &amp; Modeling</vt:lpstr>
      <vt:lpstr>Language Design and Implementation</vt:lpstr>
      <vt:lpstr>Présentation PowerPoint</vt:lpstr>
      <vt:lpstr>Software Language Engineering (SLE)</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2.1. Overview the language example provided for the tutorial</vt:lpstr>
      <vt:lpstr>2.1. Overview the language example provided for the tutorial</vt:lpstr>
      <vt:lpstr>2.2. Playing with the modeling workbench</vt:lpstr>
      <vt:lpstr>2.3. Complementing the execution semantics</vt:lpstr>
      <vt:lpstr>2.4. Deploying the modeling workbench and playing with the example model</vt:lpstr>
      <vt:lpstr>Weave Concurrency Constraints Into Your DSL!</vt:lpstr>
      <vt:lpstr>TODO</vt:lpstr>
      <vt:lpstr>Conclusion</vt:lpstr>
      <vt:lpstr>TODO</vt:lpstr>
      <vt:lpstr>Présentation PowerPoint</vt:lpstr>
      <vt:lpstr>Running the FSM Example</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2884</cp:revision>
  <cp:lastPrinted>2016-03-17T10:26:00Z</cp:lastPrinted>
  <dcterms:created xsi:type="dcterms:W3CDTF">2014-09-08T10:04:47Z</dcterms:created>
  <dcterms:modified xsi:type="dcterms:W3CDTF">2017-09-17T23:50:27Z</dcterms:modified>
  <cp:category/>
</cp:coreProperties>
</file>